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56" r:id="rId6"/>
    <p:sldId id="275" r:id="rId7"/>
    <p:sldId id="316" r:id="rId8"/>
    <p:sldId id="258" r:id="rId9"/>
    <p:sldId id="295" r:id="rId10"/>
    <p:sldId id="296" r:id="rId11"/>
    <p:sldId id="476" r:id="rId12"/>
    <p:sldId id="48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EF98C-A7E2-452F-8A05-9D86EF321DDC}" v="127" dt="2023-01-18T21:55:38.413"/>
    <p1510:client id="{9AF5CA08-9328-403C-AE99-805950F4B565}" v="10" dt="2023-01-18T20:46:31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7BA0E-006A-4234-B69A-3DA66387617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C6A640-CFF1-40C5-B66D-4490987E94E3}">
      <dgm:prSet/>
      <dgm:spPr/>
      <dgm:t>
        <a:bodyPr/>
        <a:lstStyle/>
        <a:p>
          <a:pPr rtl="0"/>
          <a:r>
            <a:rPr lang="en-US" dirty="0"/>
            <a:t>Ridgeway Middle is</a:t>
          </a:r>
          <a:r>
            <a:rPr lang="en-US" dirty="0">
              <a:latin typeface="Calibri"/>
            </a:rPr>
            <a:t> </a:t>
          </a:r>
          <a:r>
            <a:rPr lang="en-US" b="1" i="1" dirty="0">
              <a:latin typeface="Calibri"/>
            </a:rPr>
            <a:t>the only</a:t>
          </a:r>
          <a:r>
            <a:rPr lang="en-US" dirty="0"/>
            <a:t> Middle Years </a:t>
          </a:r>
          <a:r>
            <a:rPr lang="en-US" dirty="0" err="1"/>
            <a:t>Programme</a:t>
          </a:r>
          <a:r>
            <a:rPr lang="en-US" dirty="0"/>
            <a:t> World School in west Tennessee.</a:t>
          </a:r>
        </a:p>
      </dgm:t>
    </dgm:pt>
    <dgm:pt modelId="{10E0ABD8-40EB-4BB2-86F5-F1D9A4958232}" type="parTrans" cxnId="{89F8824F-BA4B-4725-86E1-244198D0B2F8}">
      <dgm:prSet/>
      <dgm:spPr/>
      <dgm:t>
        <a:bodyPr/>
        <a:lstStyle/>
        <a:p>
          <a:endParaRPr lang="en-US"/>
        </a:p>
      </dgm:t>
    </dgm:pt>
    <dgm:pt modelId="{AC1F92EF-ED67-431C-9130-D973DB97139B}" type="sibTrans" cxnId="{89F8824F-BA4B-4725-86E1-244198D0B2F8}">
      <dgm:prSet/>
      <dgm:spPr/>
      <dgm:t>
        <a:bodyPr/>
        <a:lstStyle/>
        <a:p>
          <a:endParaRPr lang="en-US"/>
        </a:p>
      </dgm:t>
    </dgm:pt>
    <dgm:pt modelId="{FDB559A0-2E29-4E06-92AB-0171FB70E8F6}">
      <dgm:prSet/>
      <dgm:spPr/>
      <dgm:t>
        <a:bodyPr/>
        <a:lstStyle/>
        <a:p>
          <a:r>
            <a:rPr lang="en-US" dirty="0"/>
            <a:t>The IB enables students to direct their own learning pathway and develop the skills and confidence they need to thrive and make a lasting difference. It empowers teachers as the architects of learning excellence, working alongside engaged colleagues in a rewarding career supported by a strong global network. And it brings schools a strong reputation for successful outcomes that uplift the whole community.</a:t>
          </a:r>
        </a:p>
      </dgm:t>
    </dgm:pt>
    <dgm:pt modelId="{D699B0D2-36F6-4B84-ABFC-6C0843469DA1}" type="parTrans" cxnId="{68E889EA-19DA-44D5-AB91-617D3E209E22}">
      <dgm:prSet/>
      <dgm:spPr/>
      <dgm:t>
        <a:bodyPr/>
        <a:lstStyle/>
        <a:p>
          <a:endParaRPr lang="en-US"/>
        </a:p>
      </dgm:t>
    </dgm:pt>
    <dgm:pt modelId="{E871C9B0-C64D-4E65-806C-D6C8D118BB31}" type="sibTrans" cxnId="{68E889EA-19DA-44D5-AB91-617D3E209E22}">
      <dgm:prSet/>
      <dgm:spPr/>
      <dgm:t>
        <a:bodyPr/>
        <a:lstStyle/>
        <a:p>
          <a:endParaRPr lang="en-US"/>
        </a:p>
      </dgm:t>
    </dgm:pt>
    <dgm:pt modelId="{D23E718C-33DE-43CD-BFD7-6FD52F0E0CC9}">
      <dgm:prSet/>
      <dgm:spPr/>
      <dgm:t>
        <a:bodyPr/>
        <a:lstStyle/>
        <a:p>
          <a:r>
            <a:rPr lang="en-US"/>
            <a:t>As a member of the Ridgeway feeder pattern, Ridgeway Middle School works closely with Ridgeway High School to provide a college preparatory experience in education that will prepare students for the rigorous International Baccalaureate Diploma Programme offered  at Ridgeway High School. </a:t>
          </a:r>
        </a:p>
      </dgm:t>
    </dgm:pt>
    <dgm:pt modelId="{4FFED466-A688-4088-98EC-372004E1F66E}" type="parTrans" cxnId="{4D616BE6-8EE7-4714-947A-D6111165C6B9}">
      <dgm:prSet/>
      <dgm:spPr/>
      <dgm:t>
        <a:bodyPr/>
        <a:lstStyle/>
        <a:p>
          <a:endParaRPr lang="en-US"/>
        </a:p>
      </dgm:t>
    </dgm:pt>
    <dgm:pt modelId="{87A21E0F-4A1D-4F9A-9ECF-0100445BCD64}" type="sibTrans" cxnId="{4D616BE6-8EE7-4714-947A-D6111165C6B9}">
      <dgm:prSet/>
      <dgm:spPr/>
      <dgm:t>
        <a:bodyPr/>
        <a:lstStyle/>
        <a:p>
          <a:endParaRPr lang="en-US"/>
        </a:p>
      </dgm:t>
    </dgm:pt>
    <dgm:pt modelId="{5BD8A509-80C6-479C-B9B1-944C526A872B}" type="pres">
      <dgm:prSet presAssocID="{A9A7BA0E-006A-4234-B69A-3DA663876173}" presName="vert0" presStyleCnt="0">
        <dgm:presLayoutVars>
          <dgm:dir/>
          <dgm:animOne val="branch"/>
          <dgm:animLvl val="lvl"/>
        </dgm:presLayoutVars>
      </dgm:prSet>
      <dgm:spPr/>
    </dgm:pt>
    <dgm:pt modelId="{05462E3E-925E-4F29-A7ED-2EB6CD9671B9}" type="pres">
      <dgm:prSet presAssocID="{07C6A640-CFF1-40C5-B66D-4490987E94E3}" presName="thickLine" presStyleLbl="alignNode1" presStyleIdx="0" presStyleCnt="3"/>
      <dgm:spPr/>
    </dgm:pt>
    <dgm:pt modelId="{04804599-2BF8-4BFE-8E4D-18611A196071}" type="pres">
      <dgm:prSet presAssocID="{07C6A640-CFF1-40C5-B66D-4490987E94E3}" presName="horz1" presStyleCnt="0"/>
      <dgm:spPr/>
    </dgm:pt>
    <dgm:pt modelId="{ABABEA9E-6D44-4701-AC31-53554278148E}" type="pres">
      <dgm:prSet presAssocID="{07C6A640-CFF1-40C5-B66D-4490987E94E3}" presName="tx1" presStyleLbl="revTx" presStyleIdx="0" presStyleCnt="3" custScaleY="44151"/>
      <dgm:spPr/>
    </dgm:pt>
    <dgm:pt modelId="{87B3D5C5-2F3C-4B35-B1F4-0CBB31B40D34}" type="pres">
      <dgm:prSet presAssocID="{07C6A640-CFF1-40C5-B66D-4490987E94E3}" presName="vert1" presStyleCnt="0"/>
      <dgm:spPr/>
    </dgm:pt>
    <dgm:pt modelId="{B801578B-60D5-48ED-A657-AA4916ED8963}" type="pres">
      <dgm:prSet presAssocID="{FDB559A0-2E29-4E06-92AB-0171FB70E8F6}" presName="thickLine" presStyleLbl="alignNode1" presStyleIdx="1" presStyleCnt="3"/>
      <dgm:spPr/>
    </dgm:pt>
    <dgm:pt modelId="{243173C7-5365-4DAE-8DB9-3A3B79CE0A5B}" type="pres">
      <dgm:prSet presAssocID="{FDB559A0-2E29-4E06-92AB-0171FB70E8F6}" presName="horz1" presStyleCnt="0"/>
      <dgm:spPr/>
    </dgm:pt>
    <dgm:pt modelId="{3EE0A05A-6BC6-4D08-A214-47D01948FF49}" type="pres">
      <dgm:prSet presAssocID="{FDB559A0-2E29-4E06-92AB-0171FB70E8F6}" presName="tx1" presStyleLbl="revTx" presStyleIdx="1" presStyleCnt="3"/>
      <dgm:spPr/>
    </dgm:pt>
    <dgm:pt modelId="{53F15874-7383-4C20-9F6B-77262F4040ED}" type="pres">
      <dgm:prSet presAssocID="{FDB559A0-2E29-4E06-92AB-0171FB70E8F6}" presName="vert1" presStyleCnt="0"/>
      <dgm:spPr/>
    </dgm:pt>
    <dgm:pt modelId="{357C2F0C-099D-4280-B4D4-A8E2EF41D23B}" type="pres">
      <dgm:prSet presAssocID="{D23E718C-33DE-43CD-BFD7-6FD52F0E0CC9}" presName="thickLine" presStyleLbl="alignNode1" presStyleIdx="2" presStyleCnt="3"/>
      <dgm:spPr/>
    </dgm:pt>
    <dgm:pt modelId="{F2BA34CC-D271-400C-ABB9-3690E8C9E5FF}" type="pres">
      <dgm:prSet presAssocID="{D23E718C-33DE-43CD-BFD7-6FD52F0E0CC9}" presName="horz1" presStyleCnt="0"/>
      <dgm:spPr/>
    </dgm:pt>
    <dgm:pt modelId="{1A010C30-8352-4C3D-ABEF-4C59B20EB2F7}" type="pres">
      <dgm:prSet presAssocID="{D23E718C-33DE-43CD-BFD7-6FD52F0E0CC9}" presName="tx1" presStyleLbl="revTx" presStyleIdx="2" presStyleCnt="3"/>
      <dgm:spPr/>
    </dgm:pt>
    <dgm:pt modelId="{51472235-F5CC-41DD-99DB-57C6CB199B01}" type="pres">
      <dgm:prSet presAssocID="{D23E718C-33DE-43CD-BFD7-6FD52F0E0CC9}" presName="vert1" presStyleCnt="0"/>
      <dgm:spPr/>
    </dgm:pt>
  </dgm:ptLst>
  <dgm:cxnLst>
    <dgm:cxn modelId="{2D7A4541-1B0A-4A9E-AB68-5D48EF0BD4FC}" type="presOf" srcId="{D23E718C-33DE-43CD-BFD7-6FD52F0E0CC9}" destId="{1A010C30-8352-4C3D-ABEF-4C59B20EB2F7}" srcOrd="0" destOrd="0" presId="urn:microsoft.com/office/officeart/2008/layout/LinedList"/>
    <dgm:cxn modelId="{08C96641-319F-4FC9-9F5C-787D65B01A8F}" type="presOf" srcId="{A9A7BA0E-006A-4234-B69A-3DA663876173}" destId="{5BD8A509-80C6-479C-B9B1-944C526A872B}" srcOrd="0" destOrd="0" presId="urn:microsoft.com/office/officeart/2008/layout/LinedList"/>
    <dgm:cxn modelId="{89F8824F-BA4B-4725-86E1-244198D0B2F8}" srcId="{A9A7BA0E-006A-4234-B69A-3DA663876173}" destId="{07C6A640-CFF1-40C5-B66D-4490987E94E3}" srcOrd="0" destOrd="0" parTransId="{10E0ABD8-40EB-4BB2-86F5-F1D9A4958232}" sibTransId="{AC1F92EF-ED67-431C-9130-D973DB97139B}"/>
    <dgm:cxn modelId="{CBDA8BC2-F1C4-4B36-A8E2-27B69F32E9DE}" type="presOf" srcId="{07C6A640-CFF1-40C5-B66D-4490987E94E3}" destId="{ABABEA9E-6D44-4701-AC31-53554278148E}" srcOrd="0" destOrd="0" presId="urn:microsoft.com/office/officeart/2008/layout/LinedList"/>
    <dgm:cxn modelId="{76588FE5-D4C7-4D01-BFF8-21F8F9497FFC}" type="presOf" srcId="{FDB559A0-2E29-4E06-92AB-0171FB70E8F6}" destId="{3EE0A05A-6BC6-4D08-A214-47D01948FF49}" srcOrd="0" destOrd="0" presId="urn:microsoft.com/office/officeart/2008/layout/LinedList"/>
    <dgm:cxn modelId="{4D616BE6-8EE7-4714-947A-D6111165C6B9}" srcId="{A9A7BA0E-006A-4234-B69A-3DA663876173}" destId="{D23E718C-33DE-43CD-BFD7-6FD52F0E0CC9}" srcOrd="2" destOrd="0" parTransId="{4FFED466-A688-4088-98EC-372004E1F66E}" sibTransId="{87A21E0F-4A1D-4F9A-9ECF-0100445BCD64}"/>
    <dgm:cxn modelId="{68E889EA-19DA-44D5-AB91-617D3E209E22}" srcId="{A9A7BA0E-006A-4234-B69A-3DA663876173}" destId="{FDB559A0-2E29-4E06-92AB-0171FB70E8F6}" srcOrd="1" destOrd="0" parTransId="{D699B0D2-36F6-4B84-ABFC-6C0843469DA1}" sibTransId="{E871C9B0-C64D-4E65-806C-D6C8D118BB31}"/>
    <dgm:cxn modelId="{3C633E7D-7595-4E3C-A180-22D5D652D87E}" type="presParOf" srcId="{5BD8A509-80C6-479C-B9B1-944C526A872B}" destId="{05462E3E-925E-4F29-A7ED-2EB6CD9671B9}" srcOrd="0" destOrd="0" presId="urn:microsoft.com/office/officeart/2008/layout/LinedList"/>
    <dgm:cxn modelId="{E41B224E-0C81-4E99-A47C-5B41BF0AE9F3}" type="presParOf" srcId="{5BD8A509-80C6-479C-B9B1-944C526A872B}" destId="{04804599-2BF8-4BFE-8E4D-18611A196071}" srcOrd="1" destOrd="0" presId="urn:microsoft.com/office/officeart/2008/layout/LinedList"/>
    <dgm:cxn modelId="{37903178-53A8-4BDD-9B61-995609FB4D06}" type="presParOf" srcId="{04804599-2BF8-4BFE-8E4D-18611A196071}" destId="{ABABEA9E-6D44-4701-AC31-53554278148E}" srcOrd="0" destOrd="0" presId="urn:microsoft.com/office/officeart/2008/layout/LinedList"/>
    <dgm:cxn modelId="{BA04A2BC-E091-4BF6-BDDD-346F773321D1}" type="presParOf" srcId="{04804599-2BF8-4BFE-8E4D-18611A196071}" destId="{87B3D5C5-2F3C-4B35-B1F4-0CBB31B40D34}" srcOrd="1" destOrd="0" presId="urn:microsoft.com/office/officeart/2008/layout/LinedList"/>
    <dgm:cxn modelId="{B0F2CEFD-54B1-4FC3-8331-5F9EF4D81282}" type="presParOf" srcId="{5BD8A509-80C6-479C-B9B1-944C526A872B}" destId="{B801578B-60D5-48ED-A657-AA4916ED8963}" srcOrd="2" destOrd="0" presId="urn:microsoft.com/office/officeart/2008/layout/LinedList"/>
    <dgm:cxn modelId="{B3AD8619-C32A-49AB-B3B2-78DB24597F25}" type="presParOf" srcId="{5BD8A509-80C6-479C-B9B1-944C526A872B}" destId="{243173C7-5365-4DAE-8DB9-3A3B79CE0A5B}" srcOrd="3" destOrd="0" presId="urn:microsoft.com/office/officeart/2008/layout/LinedList"/>
    <dgm:cxn modelId="{D409CF8C-08B5-445E-A67F-9E4D23DF3B98}" type="presParOf" srcId="{243173C7-5365-4DAE-8DB9-3A3B79CE0A5B}" destId="{3EE0A05A-6BC6-4D08-A214-47D01948FF49}" srcOrd="0" destOrd="0" presId="urn:microsoft.com/office/officeart/2008/layout/LinedList"/>
    <dgm:cxn modelId="{C730B719-35F7-44DA-A5F9-E08A3CDF7AF1}" type="presParOf" srcId="{243173C7-5365-4DAE-8DB9-3A3B79CE0A5B}" destId="{53F15874-7383-4C20-9F6B-77262F4040ED}" srcOrd="1" destOrd="0" presId="urn:microsoft.com/office/officeart/2008/layout/LinedList"/>
    <dgm:cxn modelId="{CB307921-78E3-4186-AF0C-6C9437CAC32C}" type="presParOf" srcId="{5BD8A509-80C6-479C-B9B1-944C526A872B}" destId="{357C2F0C-099D-4280-B4D4-A8E2EF41D23B}" srcOrd="4" destOrd="0" presId="urn:microsoft.com/office/officeart/2008/layout/LinedList"/>
    <dgm:cxn modelId="{7F259EE1-2B3E-4C64-A52A-43BE3718EC4C}" type="presParOf" srcId="{5BD8A509-80C6-479C-B9B1-944C526A872B}" destId="{F2BA34CC-D271-400C-ABB9-3690E8C9E5FF}" srcOrd="5" destOrd="0" presId="urn:microsoft.com/office/officeart/2008/layout/LinedList"/>
    <dgm:cxn modelId="{42B4E14E-3B74-402F-A35C-D34F7A2280B8}" type="presParOf" srcId="{F2BA34CC-D271-400C-ABB9-3690E8C9E5FF}" destId="{1A010C30-8352-4C3D-ABEF-4C59B20EB2F7}" srcOrd="0" destOrd="0" presId="urn:microsoft.com/office/officeart/2008/layout/LinedList"/>
    <dgm:cxn modelId="{E24B2522-D027-4874-8D97-F0762E117080}" type="presParOf" srcId="{F2BA34CC-D271-400C-ABB9-3690E8C9E5FF}" destId="{51472235-F5CC-41DD-99DB-57C6CB199B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62E3E-925E-4F29-A7ED-2EB6CD9671B9}">
      <dsp:nvSpPr>
        <dsp:cNvPr id="0" name=""/>
        <dsp:cNvSpPr/>
      </dsp:nvSpPr>
      <dsp:spPr>
        <a:xfrm>
          <a:off x="0" y="2161"/>
          <a:ext cx="5168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ABEA9E-6D44-4701-AC31-53554278148E}">
      <dsp:nvSpPr>
        <dsp:cNvPr id="0" name=""/>
        <dsp:cNvSpPr/>
      </dsp:nvSpPr>
      <dsp:spPr>
        <a:xfrm>
          <a:off x="0" y="2161"/>
          <a:ext cx="5168390" cy="79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Ridgeway Middle is</a:t>
          </a:r>
          <a:r>
            <a:rPr lang="en-US" sz="1600" kern="1200" dirty="0">
              <a:latin typeface="Calibri"/>
            </a:rPr>
            <a:t> </a:t>
          </a:r>
          <a:r>
            <a:rPr lang="en-US" sz="1600" b="1" i="1" kern="1200" dirty="0">
              <a:latin typeface="Calibri"/>
            </a:rPr>
            <a:t>the only</a:t>
          </a:r>
          <a:r>
            <a:rPr lang="en-US" sz="1600" kern="1200" dirty="0"/>
            <a:t> Middle Years </a:t>
          </a:r>
          <a:r>
            <a:rPr lang="en-US" sz="1600" kern="1200" dirty="0" err="1"/>
            <a:t>Programme</a:t>
          </a:r>
          <a:r>
            <a:rPr lang="en-US" sz="1600" kern="1200" dirty="0"/>
            <a:t> World School in west Tennessee.</a:t>
          </a:r>
        </a:p>
      </dsp:txBody>
      <dsp:txXfrm>
        <a:off x="0" y="2161"/>
        <a:ext cx="5168390" cy="793803"/>
      </dsp:txXfrm>
    </dsp:sp>
    <dsp:sp modelId="{B801578B-60D5-48ED-A657-AA4916ED8963}">
      <dsp:nvSpPr>
        <dsp:cNvPr id="0" name=""/>
        <dsp:cNvSpPr/>
      </dsp:nvSpPr>
      <dsp:spPr>
        <a:xfrm>
          <a:off x="0" y="795964"/>
          <a:ext cx="5168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E0A05A-6BC6-4D08-A214-47D01948FF49}">
      <dsp:nvSpPr>
        <dsp:cNvPr id="0" name=""/>
        <dsp:cNvSpPr/>
      </dsp:nvSpPr>
      <dsp:spPr>
        <a:xfrm>
          <a:off x="0" y="795964"/>
          <a:ext cx="5168390" cy="179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IB enables students to direct their own learning pathway and develop the skills and confidence they need to thrive and make a lasting difference. It empowers teachers as the architects of learning excellence, working alongside engaged colleagues in a rewarding career supported by a strong global network. And it brings schools a strong reputation for successful outcomes that uplift the whole community.</a:t>
          </a:r>
        </a:p>
      </dsp:txBody>
      <dsp:txXfrm>
        <a:off x="0" y="795964"/>
        <a:ext cx="5168390" cy="1797928"/>
      </dsp:txXfrm>
    </dsp:sp>
    <dsp:sp modelId="{357C2F0C-099D-4280-B4D4-A8E2EF41D23B}">
      <dsp:nvSpPr>
        <dsp:cNvPr id="0" name=""/>
        <dsp:cNvSpPr/>
      </dsp:nvSpPr>
      <dsp:spPr>
        <a:xfrm>
          <a:off x="0" y="2593892"/>
          <a:ext cx="5168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010C30-8352-4C3D-ABEF-4C59B20EB2F7}">
      <dsp:nvSpPr>
        <dsp:cNvPr id="0" name=""/>
        <dsp:cNvSpPr/>
      </dsp:nvSpPr>
      <dsp:spPr>
        <a:xfrm>
          <a:off x="0" y="2593892"/>
          <a:ext cx="5168390" cy="179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 a member of the Ridgeway feeder pattern, Ridgeway Middle School works closely with Ridgeway High School to provide a college preparatory experience in education that will prepare students for the rigorous International Baccalaureate Diploma Programme offered  at Ridgeway High School. </a:t>
          </a:r>
        </a:p>
      </dsp:txBody>
      <dsp:txXfrm>
        <a:off x="0" y="2593892"/>
        <a:ext cx="5168390" cy="1797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84C8C5E0-8CA4-47D0-B5C9-8DE74FED585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60CE2579-EA91-4E0A-96DA-3818DC528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433910C2-FC60-4DE2-96D8-E4F21CBF2BF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B0F861D8-D8AB-4321-9798-ECFD81B61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Six </a:t>
            </a:r>
            <a:r>
              <a:rPr lang="en-US" b="1" err="1"/>
              <a:t>transdisciplinary</a:t>
            </a:r>
            <a:r>
              <a:rPr lang="en-US" b="1"/>
              <a:t> themes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61D8-D8AB-4321-9798-ECFD81B611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www.mcsk12.net/schools/ridgeway.ms/site/images/RMSCrest_0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400" cy="1308552"/>
          </a:xfrm>
          <a:prstGeom prst="rect">
            <a:avLst/>
          </a:prstGeom>
          <a:noFill/>
        </p:spPr>
      </p:pic>
      <p:pic>
        <p:nvPicPr>
          <p:cNvPr id="9" name="Picture 2" descr="http://www.mcsk12.net/schools/ridgeway.ms/site/images/RMSCrest_0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30855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255B-5CFA-4CCD-9EDE-086EAE0112CE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E155-4894-49CC-B7D1-1EA1E200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086A-4C8F-4047-8274-A3ED94DA9C4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AC5C-6766-4E69-9A80-C04CB5F8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4781"/>
            <a:ext cx="9144000" cy="62544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Ridgeway Middle IB World Optional 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73869"/>
            <a:ext cx="8458200" cy="5078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Years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Programme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607280"/>
            <a:ext cx="9144000" cy="202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4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Kimberly Shaw, Principal</a:t>
            </a:r>
            <a:endParaRPr lang="en-US" sz="6400" b="1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Calibri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64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Katrina Raggs-Washington, Asst. Principal</a:t>
            </a:r>
            <a:endParaRPr lang="en-US" sz="6400" b="1">
              <a:solidFill>
                <a:schemeClr val="bg1">
                  <a:lumMod val="95000"/>
                </a:schemeClr>
              </a:solidFill>
              <a:latin typeface="+mj-lt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6400" b="1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Camelita</a:t>
            </a:r>
            <a:r>
              <a:rPr lang="en-US" sz="64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Mcleod, PLC Coach</a:t>
            </a:r>
            <a:endParaRPr lang="en-US" sz="6400" b="1">
              <a:solidFill>
                <a:schemeClr val="bg1">
                  <a:lumMod val="95000"/>
                </a:schemeClr>
              </a:solidFill>
              <a:latin typeface="+mj-lt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6400" b="1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Cozbia</a:t>
            </a:r>
            <a:r>
              <a:rPr lang="en-US" sz="64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 K. Smith III, IB/Optional Schools Coordinator</a:t>
            </a:r>
            <a:endParaRPr lang="en-US" sz="6400" b="1">
              <a:solidFill>
                <a:schemeClr val="bg1">
                  <a:lumMod val="95000"/>
                </a:schemeClr>
              </a:solidFill>
              <a:latin typeface="+mj-lt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5" y="598338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picture containing emblem, crest, symbol, logo&#10;&#10;Description automatically generated">
            <a:extLst>
              <a:ext uri="{FF2B5EF4-FFF2-40B4-BE49-F238E27FC236}">
                <a16:creationId xmlns:a16="http://schemas.microsoft.com/office/drawing/2014/main" id="{93E9AAD3-0F20-45A8-BDA6-2FCC7E763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36" y="234696"/>
            <a:ext cx="1753927" cy="16223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IB?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14" y="744293"/>
            <a:ext cx="4152298" cy="55342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b="1">
                <a:solidFill>
                  <a:schemeClr val="accent6"/>
                </a:solidFill>
              </a:rPr>
              <a:t>“Global Learners, Global Scholars”</a:t>
            </a:r>
          </a:p>
          <a:p>
            <a:r>
              <a:rPr lang="en-US" sz="22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International Baccalaureate (IB) World School, you join a worldwide community of over 5,000 schools, that help create a better and more peaceful world through cultural understanding and respect.</a:t>
            </a:r>
          </a:p>
          <a:p>
            <a:r>
              <a:rPr lang="en-US" sz="22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Professional development that supports effective educators and collaborative professional learning communities.</a:t>
            </a:r>
            <a:endParaRPr lang="en-US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r>
              <a:rPr lang="en-US" sz="22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A worldwide network of highly respected IB World Schools, working together to share best practice.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>
                    <a:lumMod val="95000"/>
                  </a:schemeClr>
                </a:solidFill>
              </a:rPr>
              <a:t>It provides a framework of academic challenge that encourages students to embrace and understand the connections between traditional subjects and the real world.</a:t>
            </a:r>
            <a:endParaRPr lang="en-US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>
                    <a:lumMod val="95000"/>
                  </a:schemeClr>
                </a:solidFill>
                <a:cs typeface="Calibri"/>
              </a:rPr>
              <a:t>And it brings schools a strong reputation for successful outcomes that uplift the whole community.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en-US" sz="2200"/>
          </a:p>
          <a:p>
            <a:pPr>
              <a:lnSpc>
                <a:spcPct val="90000"/>
              </a:lnSpc>
            </a:pPr>
            <a:endParaRPr lang="en-US" sz="22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996" y="548641"/>
            <a:ext cx="3430295" cy="6602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chemeClr val="tx2"/>
                </a:solidFill>
              </a:rPr>
              <a:t>What is the Middle Years Program?</a:t>
            </a:r>
            <a:endParaRPr lang="en-US" sz="35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3" y="1214846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5FF10B-7B1C-DE88-85A8-A83F73D64437}"/>
              </a:ext>
            </a:extLst>
          </p:cNvPr>
          <p:cNvSpPr txBox="1"/>
          <p:nvPr/>
        </p:nvSpPr>
        <p:spPr>
          <a:xfrm>
            <a:off x="4269782" y="1214846"/>
            <a:ext cx="45215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The MYP is a challenging framework that encourages students to make practical connections between their studies and the real world.</a:t>
            </a:r>
          </a:p>
          <a:p>
            <a:endParaRPr lang="en-US" sz="1600" dirty="0"/>
          </a:p>
          <a:p>
            <a:r>
              <a:rPr lang="en-US" sz="1600" dirty="0"/>
              <a:t>The MYP is a five-year </a:t>
            </a:r>
            <a:r>
              <a:rPr lang="en-US" sz="1600" dirty="0" err="1"/>
              <a:t>programme</a:t>
            </a:r>
            <a:r>
              <a:rPr lang="en-US" sz="1600" dirty="0"/>
              <a:t>, which can be implemented in a partnership between schools, or in several abbreviated (two, three or four year) formats. Students who complete the MYP are well-prepared to undertake the IB Diploma </a:t>
            </a:r>
            <a:r>
              <a:rPr lang="en-US" sz="1600" dirty="0" err="1"/>
              <a:t>Programme</a:t>
            </a:r>
            <a:r>
              <a:rPr lang="en-US" sz="1600" dirty="0"/>
              <a:t> (DP) or Career-related </a:t>
            </a:r>
            <a:r>
              <a:rPr lang="en-US" sz="1600" dirty="0" err="1"/>
              <a:t>Programme</a:t>
            </a:r>
            <a:r>
              <a:rPr lang="en-US" sz="1600" dirty="0"/>
              <a:t> (CP).</a:t>
            </a:r>
          </a:p>
          <a:p>
            <a:endParaRPr lang="en-US" sz="1600" dirty="0"/>
          </a:p>
          <a:p>
            <a:r>
              <a:rPr lang="en-US" sz="1600" dirty="0"/>
              <a:t>The MYP curriculum framework comprises eight subject groups, providing a broad and balanced education for early adolescents.</a:t>
            </a:r>
          </a:p>
          <a:p>
            <a:endParaRPr lang="en-US" sz="1600" dirty="0"/>
          </a:p>
          <a:p>
            <a:r>
              <a:rPr lang="en-US" sz="1600" dirty="0"/>
              <a:t>The MYP requires at least 50 hours of teaching time for each subject group, in each year of the </a:t>
            </a:r>
            <a:r>
              <a:rPr lang="en-US" sz="1600" dirty="0" err="1"/>
              <a:t>programme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04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IB Learner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en-US" sz="1900" b="1"/>
              <a:t>IB Learners Strive to Be: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en-US" sz="1900"/>
              <a:t>Inquirers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Knowledgeable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Thinkers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Communicators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Principled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Open-minded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Caring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Risk-takers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Balanced 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Reflective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  <p:pic>
        <p:nvPicPr>
          <p:cNvPr id="1027" name="Picture 3" descr="C:\Documents and Settings\minniscl\Local Settings\Temporary Internet Files\Content.IE5\Z7TVA2WZ\MC900384020[1]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4169" y="2790967"/>
            <a:ext cx="3601803" cy="29661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321734"/>
            <a:ext cx="5168390" cy="1135737"/>
          </a:xfrm>
        </p:spPr>
        <p:txBody>
          <a:bodyPr>
            <a:normAutofit/>
          </a:bodyPr>
          <a:lstStyle/>
          <a:p>
            <a:r>
              <a:rPr lang="en-US" sz="3100"/>
              <a:t>What Makes Us Unique?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88939-8C9F-B1C7-32E2-C40CB50E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8" r="35922" b="-3"/>
          <a:stretch/>
        </p:blipFill>
        <p:spPr>
          <a:xfrm>
            <a:off x="6097404" y="10"/>
            <a:ext cx="3046596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78B8B9-826C-DF6B-30BA-AC89B5FC2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954174"/>
              </p:ext>
            </p:extLst>
          </p:nvPr>
        </p:nvGraphicFramePr>
        <p:xfrm>
          <a:off x="482600" y="1782981"/>
          <a:ext cx="5168390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Graphical user interface, application">
            <a:extLst>
              <a:ext uri="{FF2B5EF4-FFF2-40B4-BE49-F238E27FC236}">
                <a16:creationId xmlns:a16="http://schemas.microsoft.com/office/drawing/2014/main" id="{1054B905-DFA6-F1E7-0E39-50B191E55A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2" y="724948"/>
            <a:ext cx="3046596" cy="867296"/>
          </a:xfrm>
          <a:prstGeom prst="rect">
            <a:avLst/>
          </a:prstGeom>
        </p:spPr>
      </p:pic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9DD5D649-2B15-E9DA-FAE1-4E022C4615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46" y="3607193"/>
            <a:ext cx="2744425" cy="25376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Extensive Course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Enriched/Honors in English, Math, Science and Social Studies classes for qualifying Optional students</a:t>
            </a:r>
            <a:endParaRPr lang="en-US" sz="180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World Language (Spanish)</a:t>
            </a:r>
            <a:endParaRPr lang="en-US" sz="180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Options in the Arts: (Art, Band, Vocal Music, Orchestra &amp; STEM) </a:t>
            </a:r>
            <a:endParaRPr lang="en-US" sz="180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High school credit classes for qualifying 8</a:t>
            </a:r>
            <a:r>
              <a:rPr lang="en-US" sz="1800" baseline="3000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 grade students: </a:t>
            </a:r>
            <a:endParaRPr lang="en-US" sz="180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pPr lvl="1"/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(Algebra I, Physical Science, and Spanish I)</a:t>
            </a:r>
            <a:endParaRPr lang="en-US" sz="1800">
              <a:solidFill>
                <a:schemeClr val="bg1">
                  <a:lumMod val="95000"/>
                </a:schemeClr>
              </a:solidFill>
              <a:cs typeface="Calibri"/>
            </a:endParaRPr>
          </a:p>
          <a:p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CLUE (Creative Learning in a Unique Environment) offered in 6</a:t>
            </a:r>
            <a:r>
              <a:rPr lang="en-US" sz="1800" baseline="3000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 – 8</a:t>
            </a:r>
            <a:r>
              <a:rPr lang="en-US" sz="1800" baseline="3000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1800">
                <a:solidFill>
                  <a:schemeClr val="bg1">
                    <a:lumMod val="95000"/>
                  </a:schemeClr>
                </a:solidFill>
              </a:rPr>
              <a:t> grades for qualifying gifted and talented students with an emphasis in Language Arts</a:t>
            </a:r>
            <a:endParaRPr lang="en-US" sz="180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D286981-1748-8CAF-6B05-135396748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7" r="37652" b="-9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0488FA25-BD91-07E9-95AE-23EE92552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11727" b="1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166" y="-1423"/>
            <a:ext cx="5088195" cy="1473463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Optional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166" y="1530515"/>
            <a:ext cx="5088195" cy="51661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400" b="1" u="sng" dirty="0"/>
              <a:t>Requirements:</a:t>
            </a:r>
            <a:endParaRPr lang="en-US" sz="1400" b="1" u="sng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Applicants must submit an Application for Optional Schools and copies of their most recent comprehensive report card and current nationally normed or TCAP Achievement Test scores.</a:t>
            </a:r>
            <a:endParaRPr lang="en-US" sz="1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Applicants must score at or above the </a:t>
            </a:r>
            <a:r>
              <a:rPr lang="en-US" sz="1400" b="1" dirty="0"/>
              <a:t>70th percentile </a:t>
            </a:r>
            <a:r>
              <a:rPr lang="en-US" sz="1400" dirty="0"/>
              <a:t>on the </a:t>
            </a:r>
            <a:r>
              <a:rPr lang="en-US" sz="1400" b="1" u="sng" dirty="0"/>
              <a:t>TCAP </a:t>
            </a:r>
            <a:r>
              <a:rPr lang="en-US" sz="1400" b="1" u="sng" dirty="0" err="1"/>
              <a:t>TNReady</a:t>
            </a:r>
            <a:r>
              <a:rPr lang="en-US" sz="1400" b="1" u="sng" dirty="0"/>
              <a:t> English Language Arts</a:t>
            </a:r>
            <a:r>
              <a:rPr lang="en-US" sz="1400" dirty="0"/>
              <a:t> and </a:t>
            </a:r>
            <a:r>
              <a:rPr lang="en-US" sz="1400" b="1" u="sng" dirty="0"/>
              <a:t>TCAP TNREADY Mathematics </a:t>
            </a:r>
            <a:r>
              <a:rPr lang="en-US" sz="1400" dirty="0"/>
              <a:t>assessments; score at or above the </a:t>
            </a:r>
            <a:r>
              <a:rPr lang="en-US" sz="1400" b="1" dirty="0"/>
              <a:t>70th percentile </a:t>
            </a:r>
            <a:r>
              <a:rPr lang="en-US" sz="1400" dirty="0"/>
              <a:t>on the </a:t>
            </a:r>
            <a:r>
              <a:rPr lang="en-US" sz="1400" b="1" dirty="0"/>
              <a:t>Total Reading/Reading Composite</a:t>
            </a:r>
            <a:r>
              <a:rPr lang="en-US" sz="1400" dirty="0"/>
              <a:t> and </a:t>
            </a:r>
            <a:r>
              <a:rPr lang="en-US" sz="1400" b="1" dirty="0"/>
              <a:t>Total Mathematics/Mathematics Composite</a:t>
            </a:r>
            <a:r>
              <a:rPr lang="en-US" sz="1400" dirty="0"/>
              <a:t> of the </a:t>
            </a:r>
            <a:r>
              <a:rPr lang="en-US" sz="1400" b="1" u="sng" dirty="0" err="1"/>
              <a:t>iReady</a:t>
            </a:r>
            <a:r>
              <a:rPr lang="en-US" sz="1400" b="1" u="sng" dirty="0"/>
              <a:t> </a:t>
            </a:r>
            <a:r>
              <a:rPr lang="en-US" sz="1400" dirty="0"/>
              <a:t>or nationally normed achievement test. </a:t>
            </a:r>
            <a:r>
              <a:rPr lang="en-US" sz="1400" b="1" dirty="0"/>
              <a:t>Acceptable test must be dated Spring 2020 or later. </a:t>
            </a:r>
            <a:endParaRPr lang="en-US" sz="1400" b="1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An </a:t>
            </a:r>
            <a:r>
              <a:rPr lang="en-US" sz="1400" b="1" dirty="0"/>
              <a:t>applicant’s report card must have A’s or B’s and no more than one C as a semester average i</a:t>
            </a:r>
            <a:r>
              <a:rPr lang="en-US" sz="1400" dirty="0"/>
              <a:t>n an academic subject. D’s or F’s are not acceptable for a grade in any semester average.</a:t>
            </a:r>
            <a:endParaRPr lang="en-US" sz="1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Applicant’s report card must show satisfactory conduct, work habits, and attendance (including promptness to every class).</a:t>
            </a:r>
            <a:r>
              <a:rPr lang="en-US" sz="1400" b="1" dirty="0"/>
              <a:t>  A total of more than 15 absences and/or tardies </a:t>
            </a:r>
            <a:r>
              <a:rPr lang="en-US" sz="1400" dirty="0"/>
              <a:t>to school or to class is considered unsatisfactory.</a:t>
            </a:r>
            <a:endParaRPr lang="en-US" sz="1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To remain in the Optional Program, students must maintain an overall C average or above in all subjects as well as satisfactory conduct and attendance   (including promptness to school and each class). </a:t>
            </a:r>
            <a:endParaRPr lang="en-US" sz="1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Transportation is the responsibility of the student’s parent/legal guardian. </a:t>
            </a:r>
            <a:endParaRPr lang="en-US" sz="14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08532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For questions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6774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   </a:t>
            </a:r>
            <a:r>
              <a:rPr lang="en-US" b="1" dirty="0">
                <a:solidFill>
                  <a:schemeClr val="bg1"/>
                </a:solidFill>
              </a:rPr>
              <a:t> Mrs. Kimberly N. Shaw, Principal      901-416-1588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    Ridgeway Middle School					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    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   Cozbia Smith                                           901-416-1589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   IB/Optional Coordinator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  <a:cs typeface="Calibri"/>
            </a:endParaRPr>
          </a:p>
          <a:p>
            <a:pPr>
              <a:spcBef>
                <a:spcPts val="20"/>
              </a:spcBef>
              <a:buNone/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   Mrs. Linda </a:t>
            </a:r>
            <a:r>
              <a:rPr lang="en-US" b="1" dirty="0" err="1">
                <a:solidFill>
                  <a:schemeClr val="bg1"/>
                </a:solidFill>
                <a:cs typeface="Calibri"/>
              </a:rPr>
              <a:t>Sklar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, Director                     901-416-5338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   Optional Schools and Advanced Academics 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>
              <a:cs typeface="Calibri"/>
            </a:endParaRPr>
          </a:p>
          <a:p>
            <a:pPr>
              <a:buNone/>
            </a:pP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385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6558E5AE1E549938E73563E5953E3" ma:contentTypeVersion="14" ma:contentTypeDescription="Create a new document." ma:contentTypeScope="" ma:versionID="dd347423cc21d12fa645bc8c9c9b9da4">
  <xsd:schema xmlns:xsd="http://www.w3.org/2001/XMLSchema" xmlns:xs="http://www.w3.org/2001/XMLSchema" xmlns:p="http://schemas.microsoft.com/office/2006/metadata/properties" xmlns:ns3="d4412ce7-4b08-4dd7-af0b-4ba420f9b113" xmlns:ns4="76c94b3f-4f88-44c3-a2ed-ebb5df509ff1" targetNamespace="http://schemas.microsoft.com/office/2006/metadata/properties" ma:root="true" ma:fieldsID="4a6118d8e2fec2308d89a93b28d74927" ns3:_="" ns4:_="">
    <xsd:import namespace="d4412ce7-4b08-4dd7-af0b-4ba420f9b113"/>
    <xsd:import namespace="76c94b3f-4f88-44c3-a2ed-ebb5df509f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12ce7-4b08-4dd7-af0b-4ba420f9b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94b3f-4f88-44c3-a2ed-ebb5df509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412ce7-4b08-4dd7-af0b-4ba420f9b113" xsi:nil="true"/>
  </documentManagement>
</p:properties>
</file>

<file path=customXml/itemProps1.xml><?xml version="1.0" encoding="utf-8"?>
<ds:datastoreItem xmlns:ds="http://schemas.openxmlformats.org/officeDocument/2006/customXml" ds:itemID="{9F6DBE1C-0F79-4A1A-A244-08E55EA19AE0}">
  <ds:schemaRefs>
    <ds:schemaRef ds:uri="76c94b3f-4f88-44c3-a2ed-ebb5df509ff1"/>
    <ds:schemaRef ds:uri="d4412ce7-4b08-4dd7-af0b-4ba420f9b1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39ABAF-8233-4869-8742-3CD133B6F0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E84293-63CF-467E-8952-ED0E1EE17F12}">
  <ds:schemaRefs>
    <ds:schemaRef ds:uri="76c94b3f-4f88-44c3-a2ed-ebb5df509ff1"/>
    <ds:schemaRef ds:uri="d4412ce7-4b08-4dd7-af0b-4ba420f9b1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774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Office Theme</vt:lpstr>
      <vt:lpstr>Custom Design</vt:lpstr>
      <vt:lpstr>Ridgeway Middle IB World Optional School</vt:lpstr>
      <vt:lpstr>What’s IB?</vt:lpstr>
      <vt:lpstr>What is the Middle Years Program?</vt:lpstr>
      <vt:lpstr>IB Learner Profile</vt:lpstr>
      <vt:lpstr>What Makes Us Unique?</vt:lpstr>
      <vt:lpstr>Extensive Course Offerings</vt:lpstr>
      <vt:lpstr>Optional Requirements</vt:lpstr>
      <vt:lpstr>For questions call</vt:lpstr>
    </vt:vector>
  </TitlesOfParts>
  <Company>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IB Overview</dc:title>
  <dc:creator>User</dc:creator>
  <cp:lastModifiedBy>VICTORIA  WILLIAMS</cp:lastModifiedBy>
  <cp:revision>3</cp:revision>
  <cp:lastPrinted>2016-09-14T13:42:39Z</cp:lastPrinted>
  <dcterms:created xsi:type="dcterms:W3CDTF">2011-07-23T05:12:52Z</dcterms:created>
  <dcterms:modified xsi:type="dcterms:W3CDTF">2023-05-25T18:36:26Z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0x0101002DA6558E5AE1E549938E73563E5953E3</vt:lpwstr>
  </property>
</Properties>
</file>